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TT Bluescreens Bold Italics" panose="020B0604020202020204" charset="-18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3" d="100"/>
          <a:sy n="43" d="100"/>
        </p:scale>
        <p:origin x="66" y="1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340447" y="1908866"/>
            <a:ext cx="7607106" cy="2046892"/>
          </a:xfrm>
          <a:custGeom>
            <a:avLst/>
            <a:gdLst/>
            <a:ahLst/>
            <a:cxnLst/>
            <a:rect l="l" t="t" r="r" b="b"/>
            <a:pathLst>
              <a:path w="7607106" h="2046892">
                <a:moveTo>
                  <a:pt x="0" y="0"/>
                </a:moveTo>
                <a:lnTo>
                  <a:pt x="7607106" y="0"/>
                </a:lnTo>
                <a:lnTo>
                  <a:pt x="7607106" y="2046892"/>
                </a:lnTo>
                <a:lnTo>
                  <a:pt x="0" y="20468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3438595" y="5143500"/>
            <a:ext cx="11410810" cy="0"/>
          </a:xfrm>
          <a:prstGeom prst="line">
            <a:avLst/>
          </a:prstGeom>
          <a:ln w="104775" cap="flat">
            <a:solidFill>
              <a:srgbClr val="00B98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3438595" y="5753639"/>
            <a:ext cx="11410810" cy="930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sz="8000" b="1" i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Találd meg a legjobbat a kikapcsolódáshoz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65577" y="999657"/>
            <a:ext cx="6841060" cy="880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00"/>
              </a:lnSpc>
            </a:pPr>
            <a:r>
              <a:rPr lang="en-US" sz="800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Céljaink</a:t>
            </a:r>
            <a:r>
              <a:rPr lang="en-US" sz="800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800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az</a:t>
            </a:r>
            <a:r>
              <a:rPr lang="en-US" sz="800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800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oldallal</a:t>
            </a:r>
            <a:endParaRPr lang="en-US" sz="8000" b="1" i="1" dirty="0">
              <a:solidFill>
                <a:srgbClr val="00B98E"/>
              </a:solidFill>
              <a:latin typeface="TT Bluescreens Bold Italics"/>
              <a:ea typeface="TT Bluescreens Bold Italics"/>
              <a:cs typeface="TT Bluescreens Bold Italics"/>
              <a:sym typeface="TT Bluescreens Bold Italics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2886073"/>
            <a:ext cx="16230600" cy="4619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295440" lvl="1" indent="-647720" algn="l">
              <a:lnSpc>
                <a:spcPts val="6000"/>
              </a:lnSpc>
              <a:buFont typeface="Arial"/>
              <a:buChar char="•"/>
            </a:pPr>
            <a:r>
              <a:rPr lang="en-US" sz="6000" b="1" i="1" spc="6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Egy praktikus és könnyen használható weboldal, amely lehetővé teszi, hogy az utazás megtervezését és a szállásfoglalást egyszerre, egy helyen intézhesd. </a:t>
            </a:r>
          </a:p>
          <a:p>
            <a:pPr marL="1295440" lvl="1" indent="-647720" algn="l">
              <a:lnSpc>
                <a:spcPts val="6000"/>
              </a:lnSpc>
              <a:buFont typeface="Arial"/>
              <a:buChar char="•"/>
            </a:pPr>
            <a:r>
              <a:rPr lang="en-US" sz="6000" b="1" i="1" spc="6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Az oldal célja, hogy időt és energiát spóroljon meg, miközben kényelmesen és gyorsan elérheted az összes szükséges szolgáltatást az utazásodhoz.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28608" y="1204198"/>
            <a:ext cx="8830784" cy="7855156"/>
            <a:chOff x="0" y="0"/>
            <a:chExt cx="11774379" cy="10473542"/>
          </a:xfrm>
        </p:grpSpPr>
        <p:sp>
          <p:nvSpPr>
            <p:cNvPr id="3" name="TextBox 3"/>
            <p:cNvSpPr txBox="1"/>
            <p:nvPr/>
          </p:nvSpPr>
          <p:spPr>
            <a:xfrm rot="-621772">
              <a:off x="420997" y="1625505"/>
              <a:ext cx="11050300" cy="29724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4332"/>
                </a:lnSpc>
              </a:pPr>
              <a:r>
                <a:rPr lang="en-US" sz="17915" b="1" i="1">
                  <a:solidFill>
                    <a:srgbClr val="00B98E"/>
                  </a:solidFill>
                  <a:latin typeface="TT Bluescreens Bold Italics"/>
                  <a:ea typeface="TT Bluescreens Bold Italics"/>
                  <a:cs typeface="TT Bluescreens Bold Italics"/>
                  <a:sym typeface="TT Bluescreens Bold Italics"/>
                </a:rPr>
                <a:t>Köszönjük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 rot="-621772">
              <a:off x="289307" y="3999371"/>
              <a:ext cx="11312807" cy="29280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4145"/>
                </a:lnSpc>
              </a:pPr>
              <a:r>
                <a:rPr lang="en-US" sz="17682" b="1" i="1">
                  <a:solidFill>
                    <a:srgbClr val="00B98E"/>
                  </a:solidFill>
                  <a:latin typeface="TT Bluescreens Bold Italics"/>
                  <a:ea typeface="TT Bluescreens Bold Italics"/>
                  <a:cs typeface="TT Bluescreens Bold Italics"/>
                  <a:sym typeface="TT Bluescreens Bold Italics"/>
                </a:rPr>
                <a:t>a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 rot="-621772">
              <a:off x="546862" y="6531496"/>
              <a:ext cx="11050300" cy="29724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4332"/>
                </a:lnSpc>
              </a:pPr>
              <a:r>
                <a:rPr lang="en-US" sz="17915" b="1" i="1">
                  <a:solidFill>
                    <a:srgbClr val="00B98E"/>
                  </a:solidFill>
                  <a:latin typeface="TT Bluescreens Bold Italics"/>
                  <a:ea typeface="TT Bluescreens Bold Italics"/>
                  <a:cs typeface="TT Bluescreens Bold Italics"/>
                  <a:sym typeface="TT Bluescreens Bold Italics"/>
                </a:rPr>
                <a:t>figyelmet!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00200" y="3632510"/>
            <a:ext cx="14554200" cy="6642410"/>
          </a:xfrm>
          <a:custGeom>
            <a:avLst/>
            <a:gdLst/>
            <a:ahLst/>
            <a:cxnLst/>
            <a:rect l="l" t="t" r="r" b="b"/>
            <a:pathLst>
              <a:path w="16439986" h="7856646">
                <a:moveTo>
                  <a:pt x="0" y="0"/>
                </a:moveTo>
                <a:lnTo>
                  <a:pt x="16439986" y="0"/>
                </a:lnTo>
                <a:lnTo>
                  <a:pt x="16439986" y="7856646"/>
                </a:lnTo>
                <a:lnTo>
                  <a:pt x="0" y="78566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573" b="-2573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723470" y="295273"/>
            <a:ext cx="6841060" cy="880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00"/>
              </a:lnSpc>
            </a:pPr>
            <a:r>
              <a:rPr lang="en-US" sz="800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Téma</a:t>
            </a:r>
            <a:r>
              <a:rPr lang="en-US" sz="800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800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és</a:t>
            </a:r>
            <a:r>
              <a:rPr lang="en-US" sz="800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 </a:t>
            </a:r>
            <a:r>
              <a:rPr lang="en-US" sz="800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elképzelés</a:t>
            </a:r>
            <a:endParaRPr lang="en-US" sz="8000" b="1" i="1" dirty="0">
              <a:solidFill>
                <a:srgbClr val="00B98E"/>
              </a:solidFill>
              <a:latin typeface="TT Bluescreens Bold Italics"/>
              <a:ea typeface="TT Bluescreens Bold Italics"/>
              <a:cs typeface="TT Bluescreens Bold Italics"/>
              <a:sym typeface="TT Bluescreens Bold Italics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350075" y="1451703"/>
            <a:ext cx="11587850" cy="1571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20" lvl="1" algn="l">
              <a:lnSpc>
                <a:spcPts val="6000"/>
              </a:lnSpc>
            </a:pPr>
            <a:r>
              <a:rPr lang="en-US" sz="6000" b="1" i="1" u="none" strike="noStrike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Egy</a:t>
            </a:r>
            <a:r>
              <a:rPr lang="en-US" sz="6000" b="1" i="1" u="none" strike="noStrike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6000" b="1" i="1" u="none" strike="noStrike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egyszerű</a:t>
            </a:r>
            <a:r>
              <a:rPr lang="en-US" sz="6000" b="1" i="1" u="none" strike="noStrike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6000" b="1" i="1" u="none" strike="noStrike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és</a:t>
            </a:r>
            <a:r>
              <a:rPr lang="en-US" sz="6000" b="1" i="1" u="none" strike="noStrike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6000" b="1" i="1" u="none" strike="noStrike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könnyen</a:t>
            </a:r>
            <a:r>
              <a:rPr lang="en-US" sz="6000" b="1" i="1" u="none" strike="noStrike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6000" b="1" i="1" u="none" strike="noStrike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kezelhető</a:t>
            </a:r>
            <a:r>
              <a:rPr lang="en-US" sz="6000" b="1" i="1" u="none" strike="noStrike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6000" b="1" i="1" u="none" strike="noStrike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utazási</a:t>
            </a:r>
            <a:r>
              <a:rPr lang="en-US" sz="6000" b="1" i="1" u="none" strike="noStrike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6000" b="1" i="1" u="none" strike="noStrike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iroda</a:t>
            </a:r>
            <a:r>
              <a:rPr lang="en-US" sz="6000" b="1" i="1" u="none" strike="noStrike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.</a:t>
            </a:r>
          </a:p>
          <a:p>
            <a:pPr marL="647720" lvl="1" algn="l">
              <a:lnSpc>
                <a:spcPts val="6000"/>
              </a:lnSpc>
            </a:pPr>
            <a:r>
              <a:rPr lang="en-US" sz="6000" b="1" i="1" u="none" strike="noStrike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Letisztult</a:t>
            </a:r>
            <a:r>
              <a:rPr lang="en-US" sz="6000" b="1" i="1" u="none" strike="noStrike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6000" b="1" i="1" u="none" strike="noStrike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és</a:t>
            </a:r>
            <a:r>
              <a:rPr lang="en-US" sz="6000" b="1" i="1" u="none" strike="noStrike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6000" b="1" i="1" u="none" strike="noStrike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egyszerű</a:t>
            </a:r>
            <a:r>
              <a:rPr lang="en-US" sz="6000" b="1" i="1" u="none" strike="noStrike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6000" b="1" i="1" u="none" strike="noStrike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navigálni</a:t>
            </a:r>
            <a:r>
              <a:rPr lang="en-US" sz="6000" b="1" i="1" u="none" strike="noStrike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6000" b="1" i="1" u="none" strike="noStrike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rajta</a:t>
            </a:r>
            <a:r>
              <a:rPr lang="en-US" sz="6000" b="1" i="1" u="none" strike="noStrike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01672" y="2476500"/>
            <a:ext cx="6576992" cy="5985358"/>
          </a:xfrm>
          <a:custGeom>
            <a:avLst/>
            <a:gdLst/>
            <a:ahLst/>
            <a:cxnLst/>
            <a:rect l="l" t="t" r="r" b="b"/>
            <a:pathLst>
              <a:path w="6576992" h="5985358">
                <a:moveTo>
                  <a:pt x="0" y="0"/>
                </a:moveTo>
                <a:lnTo>
                  <a:pt x="6576992" y="0"/>
                </a:lnTo>
                <a:lnTo>
                  <a:pt x="6576992" y="5985358"/>
                </a:lnTo>
                <a:lnTo>
                  <a:pt x="0" y="59853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hu-HU" dirty="0"/>
          </a:p>
        </p:txBody>
      </p:sp>
      <p:sp>
        <p:nvSpPr>
          <p:cNvPr id="3" name="Freeform 3"/>
          <p:cNvSpPr/>
          <p:nvPr/>
        </p:nvSpPr>
        <p:spPr>
          <a:xfrm>
            <a:off x="1774565" y="2479288"/>
            <a:ext cx="6046532" cy="5985358"/>
          </a:xfrm>
          <a:custGeom>
            <a:avLst/>
            <a:gdLst/>
            <a:ahLst/>
            <a:cxnLst/>
            <a:rect l="l" t="t" r="r" b="b"/>
            <a:pathLst>
              <a:path w="6046532" h="5985358">
                <a:moveTo>
                  <a:pt x="0" y="0"/>
                </a:moveTo>
                <a:lnTo>
                  <a:pt x="6046532" y="0"/>
                </a:lnTo>
                <a:lnTo>
                  <a:pt x="6046532" y="5985358"/>
                </a:lnTo>
                <a:lnTo>
                  <a:pt x="0" y="59853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1642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797831" y="487316"/>
            <a:ext cx="8692337" cy="880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400"/>
              </a:lnSpc>
              <a:spcBef>
                <a:spcPct val="0"/>
              </a:spcBef>
            </a:pPr>
            <a:r>
              <a:rPr lang="en-US" sz="8000" b="1" i="1" strike="noStrike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Regisztráció</a:t>
            </a:r>
            <a:r>
              <a:rPr lang="en-US" sz="8000" b="1" i="1" strike="noStrike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8000" b="1" i="1" strike="noStrike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és</a:t>
            </a:r>
            <a:r>
              <a:rPr lang="en-US" sz="8000" b="1" i="1" strike="noStrike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8000" b="1" i="1" strike="noStrike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bejelentkezés</a:t>
            </a:r>
            <a:endParaRPr lang="en-US" sz="8000" b="1" i="1" strike="noStrike" dirty="0">
              <a:solidFill>
                <a:srgbClr val="00B98E"/>
              </a:solidFill>
              <a:latin typeface="TT Bluescreens Bold Italics"/>
              <a:ea typeface="TT Bluescreens Bold Italics"/>
              <a:cs typeface="TT Bluescreens Bold Italics"/>
              <a:sym typeface="TT Bluescreens Bold Italic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808198" y="2987877"/>
            <a:ext cx="14671603" cy="7299123"/>
          </a:xfrm>
          <a:custGeom>
            <a:avLst/>
            <a:gdLst/>
            <a:ahLst/>
            <a:cxnLst/>
            <a:rect l="l" t="t" r="r" b="b"/>
            <a:pathLst>
              <a:path w="14671603" h="7299123">
                <a:moveTo>
                  <a:pt x="0" y="0"/>
                </a:moveTo>
                <a:lnTo>
                  <a:pt x="14671604" y="0"/>
                </a:lnTo>
                <a:lnTo>
                  <a:pt x="14671604" y="7299123"/>
                </a:lnTo>
                <a:lnTo>
                  <a:pt x="0" y="72991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834836" y="285750"/>
            <a:ext cx="6618327" cy="880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400"/>
              </a:lnSpc>
              <a:spcBef>
                <a:spcPct val="0"/>
              </a:spcBef>
            </a:pPr>
            <a:r>
              <a:rPr lang="en-US" sz="8000" b="1" i="1" strike="noStrike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Felhasználói</a:t>
            </a:r>
            <a:r>
              <a:rPr lang="en-US" sz="8000" b="1" i="1" strike="noStrike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dashboard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-923210" y="1785205"/>
            <a:ext cx="19480233" cy="7287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67356" lvl="1" indent="-583678" algn="l">
              <a:lnSpc>
                <a:spcPts val="5406"/>
              </a:lnSpc>
              <a:buFont typeface="Arial"/>
              <a:buChar char="•"/>
            </a:pPr>
            <a:r>
              <a:rPr lang="en-US" sz="5406" b="1" i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A dashboard egy letisztult felületet kínál, az utazások és foglalások egyszerű nyomon követésére.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129582" y="2317452"/>
            <a:ext cx="13633175" cy="3561667"/>
          </a:xfrm>
          <a:custGeom>
            <a:avLst/>
            <a:gdLst/>
            <a:ahLst/>
            <a:cxnLst/>
            <a:rect l="l" t="t" r="r" b="b"/>
            <a:pathLst>
              <a:path w="13633175" h="3561667">
                <a:moveTo>
                  <a:pt x="0" y="0"/>
                </a:moveTo>
                <a:lnTo>
                  <a:pt x="13633175" y="0"/>
                </a:lnTo>
                <a:lnTo>
                  <a:pt x="13633175" y="3561667"/>
                </a:lnTo>
                <a:lnTo>
                  <a:pt x="0" y="35616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978699" y="5113822"/>
            <a:ext cx="7706740" cy="5173178"/>
          </a:xfrm>
          <a:custGeom>
            <a:avLst/>
            <a:gdLst/>
            <a:ahLst/>
            <a:cxnLst/>
            <a:rect l="l" t="t" r="r" b="b"/>
            <a:pathLst>
              <a:path w="7706740" h="5173178">
                <a:moveTo>
                  <a:pt x="0" y="0"/>
                </a:moveTo>
                <a:lnTo>
                  <a:pt x="7706739" y="0"/>
                </a:lnTo>
                <a:lnTo>
                  <a:pt x="7706739" y="5173178"/>
                </a:lnTo>
                <a:lnTo>
                  <a:pt x="0" y="51731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96746" y="4437151"/>
            <a:ext cx="6957449" cy="5849849"/>
          </a:xfrm>
          <a:custGeom>
            <a:avLst/>
            <a:gdLst/>
            <a:ahLst/>
            <a:cxnLst/>
            <a:rect l="l" t="t" r="r" b="b"/>
            <a:pathLst>
              <a:path w="6957449" h="5849849">
                <a:moveTo>
                  <a:pt x="0" y="0"/>
                </a:moveTo>
                <a:lnTo>
                  <a:pt x="6957449" y="0"/>
                </a:lnTo>
                <a:lnTo>
                  <a:pt x="6957449" y="5849849"/>
                </a:lnTo>
                <a:lnTo>
                  <a:pt x="0" y="58498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834836" y="285750"/>
            <a:ext cx="6618327" cy="880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400"/>
              </a:lnSpc>
              <a:spcBef>
                <a:spcPct val="0"/>
              </a:spcBef>
            </a:pPr>
            <a:r>
              <a:rPr lang="en-US" sz="800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Vélemények</a:t>
            </a:r>
            <a:endParaRPr lang="en-US" sz="8000" b="1" i="1" dirty="0">
              <a:solidFill>
                <a:srgbClr val="00B98E"/>
              </a:solidFill>
              <a:latin typeface="TT Bluescreens Bold Italics"/>
              <a:ea typeface="TT Bluescreens Bold Italics"/>
              <a:cs typeface="TT Bluescreens Bold Italics"/>
              <a:sym typeface="TT Bluescreens Bold Italic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252927" y="1507822"/>
            <a:ext cx="20497109" cy="809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6000" b="1" i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A Vélemények szekcióban a felhasználók megoszthatják tapasztalataikat.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61219" y="3786025"/>
            <a:ext cx="9093507" cy="5001429"/>
          </a:xfrm>
          <a:custGeom>
            <a:avLst/>
            <a:gdLst/>
            <a:ahLst/>
            <a:cxnLst/>
            <a:rect l="l" t="t" r="r" b="b"/>
            <a:pathLst>
              <a:path w="9093507" h="5001429">
                <a:moveTo>
                  <a:pt x="0" y="0"/>
                </a:moveTo>
                <a:lnTo>
                  <a:pt x="9093506" y="0"/>
                </a:lnTo>
                <a:lnTo>
                  <a:pt x="9093506" y="5001429"/>
                </a:lnTo>
                <a:lnTo>
                  <a:pt x="0" y="50014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948236" y="3199595"/>
            <a:ext cx="8099697" cy="5943153"/>
          </a:xfrm>
          <a:custGeom>
            <a:avLst/>
            <a:gdLst/>
            <a:ahLst/>
            <a:cxnLst/>
            <a:rect l="l" t="t" r="r" b="b"/>
            <a:pathLst>
              <a:path w="8099697" h="5943153">
                <a:moveTo>
                  <a:pt x="0" y="0"/>
                </a:moveTo>
                <a:lnTo>
                  <a:pt x="8099697" y="0"/>
                </a:lnTo>
                <a:lnTo>
                  <a:pt x="8099697" y="5943153"/>
                </a:lnTo>
                <a:lnTo>
                  <a:pt x="0" y="59431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493371" y="9142748"/>
            <a:ext cx="11301259" cy="1144252"/>
          </a:xfrm>
          <a:custGeom>
            <a:avLst/>
            <a:gdLst/>
            <a:ahLst/>
            <a:cxnLst/>
            <a:rect l="l" t="t" r="r" b="b"/>
            <a:pathLst>
              <a:path w="11301259" h="1144252">
                <a:moveTo>
                  <a:pt x="0" y="0"/>
                </a:moveTo>
                <a:lnTo>
                  <a:pt x="11301258" y="0"/>
                </a:lnTo>
                <a:lnTo>
                  <a:pt x="11301258" y="1144252"/>
                </a:lnTo>
                <a:lnTo>
                  <a:pt x="0" y="11442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834836" y="285750"/>
            <a:ext cx="6618327" cy="880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400"/>
              </a:lnSpc>
              <a:spcBef>
                <a:spcPct val="0"/>
              </a:spcBef>
            </a:pPr>
            <a:r>
              <a:rPr lang="en-US" sz="800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Utazások</a:t>
            </a:r>
            <a:endParaRPr lang="en-US" sz="8000" b="1" i="1" u="sng" dirty="0">
              <a:solidFill>
                <a:srgbClr val="00B98E"/>
              </a:solidFill>
              <a:latin typeface="TT Bluescreens Bold Italics"/>
              <a:ea typeface="TT Bluescreens Bold Italics"/>
              <a:cs typeface="TT Bluescreens Bold Italics"/>
              <a:sym typeface="TT Bluescreens Bold Italic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-370675" y="1452395"/>
            <a:ext cx="17069455" cy="2333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295440" lvl="1" indent="-647720" algn="l">
              <a:lnSpc>
                <a:spcPts val="6000"/>
              </a:lnSpc>
              <a:buFont typeface="Arial"/>
              <a:buChar char="•"/>
            </a:pPr>
            <a:r>
              <a:rPr lang="en-US" sz="6000" b="1" i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Az Utazások menüpontban változatos úti célok közül válogathatsz, ahol könnyedén megtekintheted az ajánlatokat </a:t>
            </a:r>
          </a:p>
          <a:p>
            <a:pPr marL="1295440" lvl="1" indent="-647720" algn="l">
              <a:lnSpc>
                <a:spcPts val="6000"/>
              </a:lnSpc>
              <a:buFont typeface="Arial"/>
              <a:buChar char="•"/>
            </a:pPr>
            <a:r>
              <a:rPr lang="en-US" sz="6000" b="1" i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A lefoglalt utazások megjelennek a profilban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2976" y="4705855"/>
            <a:ext cx="8525136" cy="5456087"/>
          </a:xfrm>
          <a:custGeom>
            <a:avLst/>
            <a:gdLst/>
            <a:ahLst/>
            <a:cxnLst/>
            <a:rect l="l" t="t" r="r" b="b"/>
            <a:pathLst>
              <a:path w="8525136" h="5456087">
                <a:moveTo>
                  <a:pt x="0" y="0"/>
                </a:moveTo>
                <a:lnTo>
                  <a:pt x="8525136" y="0"/>
                </a:lnTo>
                <a:lnTo>
                  <a:pt x="8525136" y="5456087"/>
                </a:lnTo>
                <a:lnTo>
                  <a:pt x="0" y="54560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4620" y="3649306"/>
            <a:ext cx="8437586" cy="1059493"/>
          </a:xfrm>
          <a:custGeom>
            <a:avLst/>
            <a:gdLst/>
            <a:ahLst/>
            <a:cxnLst/>
            <a:rect l="l" t="t" r="r" b="b"/>
            <a:pathLst>
              <a:path w="8437586" h="1059493">
                <a:moveTo>
                  <a:pt x="0" y="0"/>
                </a:moveTo>
                <a:lnTo>
                  <a:pt x="8437586" y="0"/>
                </a:lnTo>
                <a:lnTo>
                  <a:pt x="8437586" y="1059493"/>
                </a:lnTo>
                <a:lnTo>
                  <a:pt x="0" y="10594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33939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8229591" y="3800940"/>
            <a:ext cx="10014281" cy="5007141"/>
          </a:xfrm>
          <a:custGeom>
            <a:avLst/>
            <a:gdLst/>
            <a:ahLst/>
            <a:cxnLst/>
            <a:rect l="l" t="t" r="r" b="b"/>
            <a:pathLst>
              <a:path w="10014281" h="5007141">
                <a:moveTo>
                  <a:pt x="0" y="0"/>
                </a:moveTo>
                <a:lnTo>
                  <a:pt x="10014281" y="0"/>
                </a:lnTo>
                <a:lnTo>
                  <a:pt x="10014281" y="5007140"/>
                </a:lnTo>
                <a:lnTo>
                  <a:pt x="0" y="50071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834836" y="652826"/>
            <a:ext cx="6618327" cy="880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400"/>
              </a:lnSpc>
              <a:spcBef>
                <a:spcPct val="0"/>
              </a:spcBef>
            </a:pPr>
            <a:r>
              <a:rPr lang="en-US" sz="800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Foglalások</a:t>
            </a:r>
            <a:endParaRPr lang="en-US" sz="8000" b="1" i="1" dirty="0">
              <a:solidFill>
                <a:srgbClr val="00B98E"/>
              </a:solidFill>
              <a:latin typeface="TT Bluescreens Bold Italics"/>
              <a:ea typeface="TT Bluescreens Bold Italics"/>
              <a:cs typeface="TT Bluescreens Bold Italics"/>
              <a:sym typeface="TT Bluescreens Bold Italic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1755628"/>
            <a:ext cx="16849876" cy="1449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28"/>
              </a:lnSpc>
            </a:pPr>
            <a:r>
              <a:rPr lang="en-US" sz="5528" b="1" i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A Szállások menüpontban könnyedén böngészhetsz a különböző szálláslehetőségek között, megtekintheted az árakat, és akár név szerint is rákereshetsz egy szállásra.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19400" y="3505393"/>
            <a:ext cx="8408813" cy="5261956"/>
          </a:xfrm>
          <a:custGeom>
            <a:avLst/>
            <a:gdLst/>
            <a:ahLst/>
            <a:cxnLst/>
            <a:rect l="l" t="t" r="r" b="b"/>
            <a:pathLst>
              <a:path w="8408813" h="5261956">
                <a:moveTo>
                  <a:pt x="0" y="0"/>
                </a:moveTo>
                <a:lnTo>
                  <a:pt x="8408813" y="0"/>
                </a:lnTo>
                <a:lnTo>
                  <a:pt x="8408813" y="5261956"/>
                </a:lnTo>
                <a:lnTo>
                  <a:pt x="0" y="52619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932808" y="9029234"/>
            <a:ext cx="12422383" cy="1257766"/>
          </a:xfrm>
          <a:custGeom>
            <a:avLst/>
            <a:gdLst/>
            <a:ahLst/>
            <a:cxnLst/>
            <a:rect l="l" t="t" r="r" b="b"/>
            <a:pathLst>
              <a:path w="12422383" h="1257766">
                <a:moveTo>
                  <a:pt x="0" y="0"/>
                </a:moveTo>
                <a:lnTo>
                  <a:pt x="12422384" y="0"/>
                </a:lnTo>
                <a:lnTo>
                  <a:pt x="12422384" y="1257766"/>
                </a:lnTo>
                <a:lnTo>
                  <a:pt x="0" y="12577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8728213" y="3505393"/>
            <a:ext cx="9186279" cy="5752907"/>
          </a:xfrm>
          <a:custGeom>
            <a:avLst/>
            <a:gdLst/>
            <a:ahLst/>
            <a:cxnLst/>
            <a:rect l="l" t="t" r="r" b="b"/>
            <a:pathLst>
              <a:path w="9186279" h="5752907">
                <a:moveTo>
                  <a:pt x="0" y="0"/>
                </a:moveTo>
                <a:lnTo>
                  <a:pt x="9186279" y="0"/>
                </a:lnTo>
                <a:lnTo>
                  <a:pt x="9186279" y="5752907"/>
                </a:lnTo>
                <a:lnTo>
                  <a:pt x="0" y="57529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143000" y="443404"/>
            <a:ext cx="16298875" cy="4588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60"/>
              </a:lnSpc>
            </a:pPr>
            <a:r>
              <a:rPr lang="en-US" sz="596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Foglalásnál</a:t>
            </a:r>
            <a:r>
              <a:rPr lang="en-US" sz="596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ha be </a:t>
            </a:r>
            <a:r>
              <a:rPr lang="en-US" sz="596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vagyunk</a:t>
            </a:r>
            <a:r>
              <a:rPr lang="en-US" sz="596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596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jelentkezve</a:t>
            </a:r>
            <a:r>
              <a:rPr lang="en-US" sz="596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596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akkor</a:t>
            </a:r>
            <a:r>
              <a:rPr lang="en-US" sz="596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596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csak</a:t>
            </a:r>
            <a:r>
              <a:rPr lang="en-US" sz="596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a </a:t>
            </a:r>
            <a:r>
              <a:rPr lang="en-US" sz="596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dátumot</a:t>
            </a:r>
            <a:r>
              <a:rPr lang="en-US" sz="596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596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kell</a:t>
            </a:r>
            <a:r>
              <a:rPr lang="en-US" sz="596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596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nekünk</a:t>
            </a:r>
            <a:r>
              <a:rPr lang="en-US" sz="596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596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beírni</a:t>
            </a:r>
            <a:r>
              <a:rPr lang="en-US" sz="596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.</a:t>
            </a:r>
          </a:p>
          <a:p>
            <a:pPr algn="l">
              <a:lnSpc>
                <a:spcPts val="5960"/>
              </a:lnSpc>
            </a:pPr>
            <a:endParaRPr lang="en-US" sz="5960" b="1" i="1" dirty="0">
              <a:solidFill>
                <a:srgbClr val="00B98E"/>
              </a:solidFill>
              <a:latin typeface="TT Bluescreens Bold Italics"/>
              <a:ea typeface="TT Bluescreens Bold Italics"/>
              <a:cs typeface="TT Bluescreens Bold Italics"/>
              <a:sym typeface="TT Bluescreens Bold Italics"/>
            </a:endParaRPr>
          </a:p>
          <a:p>
            <a:pPr algn="l">
              <a:lnSpc>
                <a:spcPts val="5960"/>
              </a:lnSpc>
            </a:pPr>
            <a:r>
              <a:rPr lang="en-US" sz="596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A </a:t>
            </a:r>
            <a:r>
              <a:rPr lang="en-US" sz="596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foglalás</a:t>
            </a:r>
            <a:r>
              <a:rPr lang="en-US" sz="596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596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után</a:t>
            </a:r>
            <a:r>
              <a:rPr lang="en-US" sz="596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596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az</a:t>
            </a:r>
            <a:r>
              <a:rPr lang="en-US" sz="596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596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adatok</a:t>
            </a:r>
            <a:r>
              <a:rPr lang="en-US" sz="596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596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automatikusan</a:t>
            </a:r>
            <a:r>
              <a:rPr lang="en-US" sz="596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596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megjelennek</a:t>
            </a:r>
            <a:r>
              <a:rPr lang="en-US" sz="596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a </a:t>
            </a:r>
            <a:r>
              <a:rPr lang="en-US" sz="596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dashboardon</a:t>
            </a:r>
            <a:r>
              <a:rPr lang="en-US" sz="596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, </a:t>
            </a:r>
            <a:r>
              <a:rPr lang="en-US" sz="596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ahol</a:t>
            </a:r>
            <a:r>
              <a:rPr lang="en-US" sz="596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596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szükség</a:t>
            </a:r>
            <a:r>
              <a:rPr lang="en-US" sz="596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596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esetén</a:t>
            </a:r>
            <a:r>
              <a:rPr lang="en-US" sz="596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596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lemondhatod</a:t>
            </a:r>
            <a:r>
              <a:rPr lang="en-US" sz="596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596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azokat</a:t>
            </a:r>
            <a:r>
              <a:rPr lang="en-US" sz="596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.</a:t>
            </a:r>
          </a:p>
          <a:p>
            <a:pPr algn="l">
              <a:lnSpc>
                <a:spcPts val="5960"/>
              </a:lnSpc>
            </a:pPr>
            <a:endParaRPr lang="en-US" sz="5960" b="1" i="1" dirty="0">
              <a:solidFill>
                <a:srgbClr val="00B98E"/>
              </a:solidFill>
              <a:latin typeface="TT Bluescreens Bold Italics"/>
              <a:ea typeface="TT Bluescreens Bold Italics"/>
              <a:cs typeface="TT Bluescreens Bold Italics"/>
              <a:sym typeface="TT Bluescreens Bold Italics"/>
            </a:endParaRPr>
          </a:p>
          <a:p>
            <a:pPr algn="l">
              <a:lnSpc>
                <a:spcPts val="5960"/>
              </a:lnSpc>
            </a:pPr>
            <a:endParaRPr lang="en-US" sz="5960" b="1" i="1" dirty="0">
              <a:solidFill>
                <a:srgbClr val="00B98E"/>
              </a:solidFill>
              <a:latin typeface="TT Bluescreens Bold Italics"/>
              <a:ea typeface="TT Bluescreens Bold Italics"/>
              <a:cs typeface="TT Bluescreens Bold Italics"/>
              <a:sym typeface="TT Bluescreens Bold Italic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46116" y="706437"/>
            <a:ext cx="6841060" cy="880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00"/>
              </a:lnSpc>
            </a:pPr>
            <a:r>
              <a:rPr lang="en-US" sz="800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Jövőbeli</a:t>
            </a:r>
            <a:r>
              <a:rPr lang="en-US" sz="8000" b="1" i="1" dirty="0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</a:t>
            </a:r>
            <a:r>
              <a:rPr lang="en-US" sz="8000" b="1" i="1" dirty="0" err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fejlesztések</a:t>
            </a:r>
            <a:endParaRPr lang="en-US" sz="8000" b="1" i="1" dirty="0">
              <a:solidFill>
                <a:srgbClr val="00B98E"/>
              </a:solidFill>
              <a:latin typeface="TT Bluescreens Bold Italics"/>
              <a:ea typeface="TT Bluescreens Bold Italics"/>
              <a:cs typeface="TT Bluescreens Bold Italics"/>
              <a:sym typeface="TT Bluescreens Bold Italics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411870" y="3639241"/>
            <a:ext cx="16123603" cy="4619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295440" lvl="1" indent="-647720" algn="l">
              <a:lnSpc>
                <a:spcPts val="6000"/>
              </a:lnSpc>
              <a:buFont typeface="Arial"/>
              <a:buChar char="•"/>
            </a:pPr>
            <a:r>
              <a:rPr lang="en-US" sz="6000" b="1" i="1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Utazási és szállási célok bővitése</a:t>
            </a:r>
          </a:p>
          <a:p>
            <a:pPr marL="1295440" lvl="1" indent="-647720" algn="l">
              <a:lnSpc>
                <a:spcPts val="6000"/>
              </a:lnSpc>
              <a:buFont typeface="Arial"/>
              <a:buChar char="•"/>
            </a:pPr>
            <a:r>
              <a:rPr lang="en-US" sz="6000" b="1" i="1" u="none" strike="noStrike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Az oldalon lévő üzenet küldési opciót is szeretnénk majd elérhetővé tenni</a:t>
            </a:r>
          </a:p>
          <a:p>
            <a:pPr marL="1295440" lvl="1" indent="-647720" algn="l">
              <a:lnSpc>
                <a:spcPts val="6000"/>
              </a:lnSpc>
              <a:buFont typeface="Arial"/>
              <a:buChar char="•"/>
            </a:pPr>
            <a:r>
              <a:rPr lang="en-US" sz="6000" b="1" i="1" u="none" strike="noStrike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Profilkép beállítása, illetve a felhasználói adatok módosítása</a:t>
            </a:r>
          </a:p>
          <a:p>
            <a:pPr marL="1295440" lvl="1" indent="-647720" algn="l">
              <a:lnSpc>
                <a:spcPts val="6000"/>
              </a:lnSpc>
              <a:buFont typeface="Arial"/>
              <a:buChar char="•"/>
            </a:pPr>
            <a:r>
              <a:rPr lang="en-US" sz="6000" b="1" i="1" u="none" strike="noStrike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 Elfelejtett jelszó es Email megerősítés</a:t>
            </a:r>
          </a:p>
          <a:p>
            <a:pPr marL="1295440" lvl="1" indent="-647720" algn="l">
              <a:lnSpc>
                <a:spcPts val="6000"/>
              </a:lnSpc>
              <a:buFont typeface="Arial"/>
              <a:buChar char="•"/>
            </a:pPr>
            <a:r>
              <a:rPr lang="en-US" sz="6000" b="1" i="1" u="none" strike="noStrike">
                <a:solidFill>
                  <a:srgbClr val="00B98E"/>
                </a:solidFill>
                <a:latin typeface="TT Bluescreens Bold Italics"/>
                <a:ea typeface="TT Bluescreens Bold Italics"/>
                <a:cs typeface="TT Bluescreens Bold Italics"/>
                <a:sym typeface="TT Bluescreens Bold Italics"/>
              </a:rPr>
              <a:t>Admin felület készítése</a:t>
            </a:r>
          </a:p>
          <a:p>
            <a:pPr algn="l">
              <a:lnSpc>
                <a:spcPts val="6000"/>
              </a:lnSpc>
            </a:pPr>
            <a:endParaRPr lang="en-US" sz="6000" b="1" i="1" u="none" strike="noStrike">
              <a:solidFill>
                <a:srgbClr val="00B98E"/>
              </a:solidFill>
              <a:latin typeface="TT Bluescreens Bold Italics"/>
              <a:ea typeface="TT Bluescreens Bold Italics"/>
              <a:cs typeface="TT Bluescreens Bold Italics"/>
              <a:sym typeface="TT Bluescreens Bold Italic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215</Words>
  <Application>Microsoft Office PowerPoint</Application>
  <PresentationFormat>Egyéni</PresentationFormat>
  <Paragraphs>29</Paragraphs>
  <Slides>11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11</vt:i4>
      </vt:variant>
    </vt:vector>
  </HeadingPairs>
  <TitlesOfParts>
    <vt:vector size="15" baseType="lpstr">
      <vt:lpstr>TT Bluescreens Bold Italics</vt:lpstr>
      <vt:lpstr>Calibri</vt:lpstr>
      <vt:lpstr>Arial</vt:lpstr>
      <vt:lpstr>Office Theme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Find the best places for your relaxation!</dc:title>
  <dc:creator>Csak_Kristof</dc:creator>
  <cp:lastModifiedBy>Csak_Kristof</cp:lastModifiedBy>
  <cp:revision>2</cp:revision>
  <dcterms:created xsi:type="dcterms:W3CDTF">2006-08-16T00:00:00Z</dcterms:created>
  <dcterms:modified xsi:type="dcterms:W3CDTF">2025-04-10T11:26:50Z</dcterms:modified>
  <dc:identifier>DAGkIJT4eyI</dc:identifier>
</cp:coreProperties>
</file>

<file path=docProps/thumbnail.jpeg>
</file>